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06" r:id="rId2"/>
    <p:sldId id="308" r:id="rId3"/>
    <p:sldId id="326" r:id="rId4"/>
    <p:sldId id="318" r:id="rId5"/>
    <p:sldId id="328" r:id="rId6"/>
    <p:sldId id="319" r:id="rId7"/>
    <p:sldId id="317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  <a:srgbClr val="7FE0F3"/>
    <a:srgbClr val="8CC9DC"/>
    <a:srgbClr val="C0C1F2"/>
    <a:srgbClr val="2D40CD"/>
    <a:srgbClr val="3C4DEE"/>
    <a:srgbClr val="1E3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4717" autoAdjust="0"/>
  </p:normalViewPr>
  <p:slideViewPr>
    <p:cSldViewPr>
      <p:cViewPr>
        <p:scale>
          <a:sx n="70" d="100"/>
          <a:sy n="70" d="100"/>
        </p:scale>
        <p:origin x="-1770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ACC680-B06E-4793-AF5A-1EB52AF28CA2}" type="datetimeFigureOut">
              <a:rPr lang="ru-RU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1AC74D-48A4-4DF7-ABAA-3E36D918B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92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-14139793" y="-11774254"/>
            <a:ext cx="16578774" cy="125205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54" tIns="45427" rIns="90854" bIns="45427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714184"/>
            <a:ext cx="5414537" cy="4443570"/>
          </a:xfrm>
          <a:noFill/>
        </p:spPr>
        <p:txBody>
          <a:bodyPr wrap="none" lIns="90854" tIns="45427" rIns="90854" bIns="45427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4FB98-00D8-4F67-809A-CA967090AD11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E336A-B35E-42CC-A588-C27E3AF80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8AD0-5C67-4604-9BEF-B29AC3442950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81F24-91A5-4BFE-A623-57EEF6BE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F549-1672-406F-872B-C0C900CE3BB1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E5FE6-E4D1-493F-9BBC-51E516FD8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BE94-70AE-4187-9B43-429A16DBFEA2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CD0E-129A-4C89-97AE-A5FEBE73F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0AFB-7C72-48DA-BF5D-E4E7BC9A71FB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FB72-80F8-4AC9-A517-3415147B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26-5A38-4339-BF17-29B93C4C936B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D06EC-D8A7-411A-9B8A-97362C514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08F90-E81B-421A-B877-35D13648C242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A5DE-8352-454F-BCBE-7EC9EB836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E2359-F12E-4AE9-98F2-4F60A6DD061A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FF97B-F37D-4C53-A09C-AA505FDB7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82BD-19EF-4A19-B9D4-2DD591E28363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BBA65-F7B8-4A76-AF3F-969AD8A84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EA15-522A-4DC9-8DE2-4AE2EA9A9CF5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A8AC-5C54-4E52-8E01-E14DACFB3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722D-2D7D-4C79-8547-423B9FF0CC37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7E41-CD45-41AC-AF1A-F6AF8293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94F494-5CD8-4AB7-A072-E6125D10D764}" type="datetime1">
              <a:rPr lang="ru-RU" smtClean="0"/>
              <a:pPr>
                <a:defRPr/>
              </a:pPr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BB139E-6BA8-41C0-A038-110BFE5CB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142875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a typeface="+mj-ea"/>
              <a:cs typeface="Arial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70769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108653"/>
            <a:ext cx="86409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«Основные вопросы государственной политики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области труда специалистов учреждений дополнительного образования, профессиональный стандарт «Педагог дополнительного образования»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000504"/>
            <a:ext cx="450059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департамента по труду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социальной защите населения Костромской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СТОЛЯРОВ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СЕРГЕЕВИЧ</a:t>
            </a:r>
            <a:endParaRPr lang="en-US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8048" y="6451647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fs.4geo.ru/get/editors/landingpage/1455014677-60803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071810"/>
            <a:ext cx="4032959" cy="343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222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43385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6225" y="6530447"/>
            <a:ext cx="611560" cy="365125"/>
          </a:xfrm>
        </p:spPr>
        <p:txBody>
          <a:bodyPr/>
          <a:lstStyle/>
          <a:p>
            <a:pPr>
              <a:defRPr/>
            </a:pPr>
            <a:fld id="{D8ABBA65-F7B8-4A76-AF3F-969AD8A844B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48073" y="620688"/>
            <a:ext cx="8532440" cy="840156"/>
          </a:xfrm>
          <a:prstGeom prst="rect">
            <a:avLst/>
          </a:prstGeom>
        </p:spPr>
        <p:txBody>
          <a:bodyPr/>
          <a:lstStyle/>
          <a:p>
            <a:pPr lvl="0" indent="450850"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РАЗВИТИЯ СИСТЕМЫ</a:t>
            </a:r>
          </a:p>
          <a:p>
            <a:pPr lvl="0" indent="450850"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3528" y="1628800"/>
            <a:ext cx="5653862" cy="3214710"/>
          </a:xfrm>
          <a:prstGeom prst="rect">
            <a:avLst/>
          </a:prstGeom>
        </p:spPr>
        <p:txBody>
          <a:bodyPr/>
          <a:lstStyle/>
          <a:p>
            <a:pPr marL="96838" lvl="0" indent="284163" algn="just" eaLnBrk="0" hangingPunct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доступности дополнительного образования;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lvl="0" indent="284163" algn="just" eaLnBrk="0" hangingPunct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эффективных экономических отношений в системе дополнительного образования;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lvl="0" indent="284163" algn="just" eaLnBrk="0" hangingPunct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для повышения качества дополнительного образования;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8" lvl="0" indent="284163" algn="just" eaLnBrk="0" hangingPunct="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условий для повышения качества профессиональной подготовки педагогов дополнительного образования.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obrazovanie.sakhalin.gov.ru/uploads/pics/2017_1711_1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88" y="1764556"/>
            <a:ext cx="2710618" cy="38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5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43385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Сбор, обработка, </a:t>
            </a:r>
            <a:r>
              <a:rPr lang="ru-RU" dirty="0" smtClean="0"/>
              <a:t>должности «педагог дополнительного образования», «педагог – организатор», «методист».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данных о производственном травматизме, состоянии  и условий охраны труда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6225" y="6530447"/>
            <a:ext cx="611560" cy="365125"/>
          </a:xfrm>
        </p:spPr>
        <p:txBody>
          <a:bodyPr/>
          <a:lstStyle/>
          <a:p>
            <a:pPr>
              <a:defRPr/>
            </a:pPr>
            <a:fld id="{D8ABBA65-F7B8-4A76-AF3F-969AD8A844B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3</a:t>
            </a:fld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28662" y="357166"/>
            <a:ext cx="8215338" cy="1214446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</a:p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«Педагог дополнительного образования детей и взрослых»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(Приказ Министерства труда и социальной защиты Российской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сентября 2015 года № 613 н)</a:t>
            </a:r>
          </a:p>
          <a:p>
            <a:pPr algn="ctr">
              <a:lnSpc>
                <a:spcPct val="90000"/>
              </a:lnSpc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720" y="1500174"/>
            <a:ext cx="8700460" cy="107157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Нормативный акт применяется работодателями при формировании кадровой политики, при организации обучения и аттестации работников, заключении трудовых договоров, разработке должностных инструкций и установлении систем оплаты труда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 января 2017 года.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2928934"/>
            <a:ext cx="2857520" cy="714380"/>
          </a:xfrm>
          <a:prstGeom prst="rect">
            <a:avLst/>
          </a:prstGeom>
          <a:gradFill>
            <a:gsLst>
              <a:gs pos="0">
                <a:srgbClr val="DDE9F7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00430" y="2928934"/>
            <a:ext cx="2928958" cy="642942"/>
          </a:xfrm>
          <a:prstGeom prst="rect">
            <a:avLst/>
          </a:prstGeom>
          <a:gradFill>
            <a:gsLst>
              <a:gs pos="0">
                <a:srgbClr val="DDE9F7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– организатор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43702" y="2928934"/>
            <a:ext cx="2500298" cy="642942"/>
          </a:xfrm>
          <a:prstGeom prst="rect">
            <a:avLst/>
          </a:prstGeom>
          <a:gradFill>
            <a:gsLst>
              <a:gs pos="0">
                <a:srgbClr val="DDE9F7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Tx/>
              <a:buChar char="-"/>
            </a:pPr>
            <a:endPara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571472" y="2571744"/>
            <a:ext cx="8215338" cy="35719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Должности предусмотренные профессиональным стандартом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Стрелка вправо с вырезом 33"/>
          <p:cNvSpPr/>
          <p:nvPr/>
        </p:nvSpPr>
        <p:spPr>
          <a:xfrm>
            <a:off x="2643174" y="4000504"/>
            <a:ext cx="642942" cy="642942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3286116" y="3774079"/>
            <a:ext cx="5857884" cy="2834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учащихся по усвоению знаний, формированию умений и компетенций; создание педагогических условий для формирования и развития творческих способностей, удовлетворения потребностей в интеллектуальном, нравственном и физическом совершенствовании, укреплении здоровья, организации свободного времени, профессиональной ориентации; обеспечение достижения учащимися нормативно установленных результатов освоения дополнительных общеобразовательных программ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285720" y="3857628"/>
            <a:ext cx="2286016" cy="840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Основная цель профессионального стандарта</a:t>
            </a:r>
          </a:p>
        </p:txBody>
      </p:sp>
      <p:pic>
        <p:nvPicPr>
          <p:cNvPr id="20481" name="Picture 1" descr="C:\Users\kiselev_me\Desktop\content_profstandarty2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786322"/>
            <a:ext cx="2571768" cy="1845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858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142875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a typeface="+mj-ea"/>
              <a:cs typeface="Arial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70769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8214" y="6506570"/>
            <a:ext cx="827843" cy="365125"/>
          </a:xfrm>
        </p:spPr>
        <p:txBody>
          <a:bodyPr/>
          <a:lstStyle/>
          <a:p>
            <a:pPr>
              <a:defRPr/>
            </a:pPr>
            <a:fld id="{D8ABBA65-F7B8-4A76-AF3F-969AD8A844B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4</a:t>
            </a:fld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500166" y="285728"/>
            <a:ext cx="6286544" cy="64294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трудовых функций, входящих в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472" y="1285860"/>
            <a:ext cx="2357454" cy="14287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Преподавание по дополнительным общеобразовательным программам </a:t>
            </a:r>
            <a:endParaRPr lang="ru-RU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1285860"/>
            <a:ext cx="3071834" cy="14287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Организационно-методическое обеспечение реализации дополнительных общеобразовательных программ</a:t>
            </a:r>
            <a:endParaRPr lang="ru-RU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43604" y="1285860"/>
            <a:ext cx="3000396" cy="1428760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Организационно-педагогическое обеспечение реализации дополнительных общеобразовательных программ</a:t>
            </a:r>
            <a:endParaRPr lang="ru-RU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714480" y="928670"/>
            <a:ext cx="5929354" cy="3571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Обобщенные трудовые функции</a:t>
            </a:r>
            <a:endParaRPr lang="en-US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887682"/>
            <a:ext cx="38576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1) </a:t>
            </a: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деятельности учащихся,</a:t>
            </a:r>
            <a:r>
              <a:rPr lang="en-US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направленной на освоение дополнительной общеобразовательной программы</a:t>
            </a:r>
            <a:r>
              <a:rPr lang="en-US" sz="1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2)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организация </a:t>
            </a:r>
            <a:r>
              <a:rPr lang="ru-RU" sz="14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досуговой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деятельности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учащихся в процессе реализации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дополнительной общеобразовательной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программы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3) обеспечение взаимодействия с родителями (законными представителями) учащихся, осваивающих дополнительную общеобразовательную программу, при решении задач обучения и воспитания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4) педагогический контроль и оценка освоения дополнительной общеобразовательной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программы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5) разработка программно-методического обеспечения реализации дополнительной общеобразовательной программы.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44" y="3000372"/>
            <a:ext cx="2571768" cy="317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1) </a:t>
            </a: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рганизация и проведение исследований рынка услуг дополнительного образования детей и взрослых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2)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организационно-педагогическое сопровождение методической деятельности педагогов дополнительного образования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3)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мониторинг и оценка качества реализации педагогами дополнительных общеобразовательных программ.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08" y="3000372"/>
            <a:ext cx="24288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1)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организация и проведение массовых 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досуговых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мероприятий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2)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организационно-педагогическое обеспечение развития социального партнерства и продвижения услуг дополнительного образования</a:t>
            </a:r>
            <a:r>
              <a:rPr lang="en-US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3)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организация дополнительного образования детей и взрослых по одному или нескольким направлениям деятельности.</a:t>
            </a:r>
            <a:endParaRPr lang="ru-RU" sz="1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857356" y="2643182"/>
            <a:ext cx="5357850" cy="35719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Трудовые функции</a:t>
            </a:r>
            <a:endParaRPr lang="en-US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33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142875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a typeface="+mj-ea"/>
              <a:cs typeface="Arial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70769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76225" y="6530447"/>
            <a:ext cx="611560" cy="365125"/>
          </a:xfrm>
        </p:spPr>
        <p:txBody>
          <a:bodyPr/>
          <a:lstStyle/>
          <a:p>
            <a:pPr>
              <a:defRPr/>
            </a:pPr>
            <a:fld id="{D8ABBA65-F7B8-4A76-AF3F-969AD8A844B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5</a:t>
            </a:fld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47873" y="1162892"/>
            <a:ext cx="8429684" cy="8572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 w="114300" prst="artDeco"/>
            <a:contourClr>
              <a:schemeClr val="accent1">
                <a:lumMod val="50000"/>
              </a:schemeClr>
            </a:contourClr>
          </a:sp3d>
        </p:spPr>
        <p:txBody>
          <a:bodyPr/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Возможные наименования должностей</a:t>
            </a: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едагог дополнительного образования, старший педагог дополнительного образования, тренер-преподаватель, старший тренер-преподаватель, преподаватель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3607" y="285729"/>
            <a:ext cx="8136905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трудовая функция «Организация деятельности </a:t>
            </a: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учащихся, направленная на освоение дополнительной общеобразовательной программы»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 должности «педагог дополнительного образования».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72796" y="2173386"/>
            <a:ext cx="2857520" cy="444342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ТРУДОВЫЕ ДЕЙСТВИЯ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набор на обучение по дополнительной общеобразовательной программе;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организация, стимулирование и мотивация деятельности и общения учащихся на учебных занятиях;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текущий контроль, помощь учащимся в коррекции деятельности и поведения на занятии;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разработка мероприятий по модернизации оснащения учебного помещения, формирование его предметно – пространственной среды, обеспечивающей освоение образовательной программы.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78011" y="2171690"/>
            <a:ext cx="2928958" cy="444342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НЕОБХОДИМЫЕ УМЕНИЯ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осуществлять деятельность соответствующей программе дополнительного образования;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готовить информационные материалы о возможностях реализуемой программы для представления её при проведении мероприятий по привлечению учащихся;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понимать мотивы поведения учащихся, их образовательные потребности и запросы (для детей и их родителей);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набрать и комплектовать группы учащихся с учётом специфики реализуемой программы, индивидуальных и возрастных характеристик учащихся и т.д.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37123" y="2171690"/>
            <a:ext cx="3000396" cy="4443422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218909"/>
              <a:satOff val="-1431"/>
              <a:lumOff val="24554"/>
              <a:alphaOff val="0"/>
            </a:schemeClr>
          </a:fillRef>
          <a:effectRef idx="2">
            <a:schemeClr val="accent3">
              <a:shade val="80000"/>
              <a:hueOff val="218909"/>
              <a:satOff val="-1431"/>
              <a:lumOff val="24554"/>
              <a:alphaOff val="0"/>
            </a:schemeClr>
          </a:effectRef>
          <a:fontRef idx="minor">
            <a:schemeClr val="lt1"/>
          </a:fontRef>
        </p:style>
        <p:txBody>
          <a:bodyPr lIns="36000" tIns="0" rIns="36000" bIns="0"/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НЕОБХОДИМЫЕ ЗНАНИЯ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основные правила и технические приемы создания информационно-рекламных материалов о возможностях и содержании дополнительных общеобразовательных программ;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принципы и приемы презентации дополнительной общеобразовательной Программы;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техники и приемы общения (слушания, убеждения) с учетом возрастных и индивидуальных особенностей собеседников;</a:t>
            </a: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техники и приемы вовлечения в деятельность, мотивации учащихся различного возраста к освоению избранной программы и т.д.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solidFill>
                <a:schemeClr val="tx1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7516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dirty="0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 dirty="0"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142875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a typeface="+mj-ea"/>
              <a:cs typeface="Arial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70769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8214" y="6506570"/>
            <a:ext cx="827843" cy="365125"/>
          </a:xfrm>
        </p:spPr>
        <p:txBody>
          <a:bodyPr/>
          <a:lstStyle/>
          <a:p>
            <a:pPr>
              <a:defRPr/>
            </a:pPr>
            <a:fld id="{D8ABBA65-F7B8-4A76-AF3F-969AD8A844B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6</a:t>
            </a:fld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0256" y="3310148"/>
            <a:ext cx="441086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Основные мероприятия по </a:t>
            </a:r>
            <a:endParaRPr lang="en-US" sz="17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переходу на профессиональный стандарт</a:t>
            </a:r>
            <a:r>
              <a:rPr lang="en-US" sz="17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1) сопоставление занимаемых должностей с наименованиями, которые прописаны в стандарте;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2) проверка трудовых договоров и при необходимости внесение коррективов в соответствии с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профстандартом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3) осуществление проверки сотрудников учебного заведения на соответствие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профстандарту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согласно занимаемым должностям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672" y="992753"/>
            <a:ext cx="4721178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соответствии со статьей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195.3  ТК РФ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требования к квалификации работников, содержащиеся в профессиональных стандартах, обязательны для работодателя в случаях, если они установлены ТК РФ, другими федеральными законами, иными нормативными правовыми актами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РФ.</a:t>
            </a:r>
          </a:p>
          <a:p>
            <a:pPr algn="ctr"/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других случаях эти требования носят рекомендательный характер.</a:t>
            </a:r>
            <a:endParaRPr lang="ru-RU" sz="17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pp.userapi.com/c840137/v840137225/87948/JWbPgSXt-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0615" y="559343"/>
            <a:ext cx="2437609" cy="2437609"/>
          </a:xfrm>
          <a:prstGeom prst="rect">
            <a:avLst/>
          </a:prstGeom>
          <a:noFill/>
        </p:spPr>
      </p:pic>
      <p:pic>
        <p:nvPicPr>
          <p:cNvPr id="2" name="Picture 2" descr="https://img.aws.livestrongcdn.com/ls-1200x630/ds-photo/getty/article/152/111/5101586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327213" cy="22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3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308304" y="0"/>
            <a:ext cx="1872209" cy="688498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835696" y="0"/>
            <a:ext cx="5472608" cy="6858000"/>
          </a:xfrm>
          <a:prstGeom prst="rect">
            <a:avLst/>
          </a:prstGeom>
          <a:solidFill>
            <a:srgbClr val="1529B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0"/>
            <a:ext cx="1835696" cy="6858000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8858250" y="6515100"/>
            <a:ext cx="285750" cy="36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62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>
              <a:latin typeface="Calibri" pitchFamily="34" charset="0"/>
            </a:endParaRPr>
          </a:p>
        </p:txBody>
      </p:sp>
      <p:sp>
        <p:nvSpPr>
          <p:cNvPr id="2055" name="Номер слайда 6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1400">
              <a:latin typeface="Calibri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625" y="142875"/>
            <a:ext cx="8229600" cy="785813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ea typeface="+mj-ea"/>
              <a:cs typeface="Arial" pitchFamily="34" charset="0"/>
            </a:endParaRPr>
          </a:p>
        </p:txBody>
      </p:sp>
      <p:sp>
        <p:nvSpPr>
          <p:cNvPr id="5" name="Блок-схема: карточка 4"/>
          <p:cNvSpPr/>
          <p:nvPr/>
        </p:nvSpPr>
        <p:spPr>
          <a:xfrm>
            <a:off x="0" y="270769"/>
            <a:ext cx="9180513" cy="6614615"/>
          </a:xfrm>
          <a:prstGeom prst="flowChartPunchedCa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9" descr="Герб К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22" y="8733"/>
            <a:ext cx="9017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2" y="6530447"/>
            <a:ext cx="727353" cy="365125"/>
          </a:xfrm>
        </p:spPr>
        <p:txBody>
          <a:bodyPr/>
          <a:lstStyle/>
          <a:p>
            <a:pPr>
              <a:defRPr/>
            </a:pPr>
            <a:fld id="{D8ABBA65-F7B8-4A76-AF3F-969AD8A844BB}" type="slidenum">
              <a:rPr lang="ru-RU" sz="1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7</a:t>
            </a:fld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203848" y="2889599"/>
            <a:ext cx="3384376" cy="11159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ru-RU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ctr" eaLnBrk="0" hangingPunct="0">
              <a:lnSpc>
                <a:spcPct val="90000"/>
              </a:lnSpc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762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</TotalTime>
  <Words>782</Words>
  <Application>Microsoft Office PowerPoint</Application>
  <PresentationFormat>Экран (4:3)</PresentationFormat>
  <Paragraphs>97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Par146</dc:creator>
  <cp:lastModifiedBy>trud</cp:lastModifiedBy>
  <cp:revision>592</cp:revision>
  <cp:lastPrinted>2017-07-19T12:41:05Z</cp:lastPrinted>
  <dcterms:created xsi:type="dcterms:W3CDTF">2012-08-20T12:11:45Z</dcterms:created>
  <dcterms:modified xsi:type="dcterms:W3CDTF">2018-08-23T05:42:27Z</dcterms:modified>
</cp:coreProperties>
</file>